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88" r:id="rId4"/>
    <p:sldId id="297" r:id="rId5"/>
    <p:sldId id="282" r:id="rId6"/>
    <p:sldId id="296" r:id="rId7"/>
    <p:sldId id="266" r:id="rId8"/>
    <p:sldId id="287" r:id="rId9"/>
    <p:sldId id="258" r:id="rId10"/>
    <p:sldId id="295" r:id="rId11"/>
    <p:sldId id="267" r:id="rId12"/>
    <p:sldId id="290" r:id="rId13"/>
    <p:sldId id="291" r:id="rId14"/>
    <p:sldId id="301" r:id="rId15"/>
    <p:sldId id="304" r:id="rId16"/>
    <p:sldId id="303" r:id="rId17"/>
    <p:sldId id="302" r:id="rId18"/>
    <p:sldId id="273" r:id="rId19"/>
    <p:sldId id="284" r:id="rId20"/>
    <p:sldId id="293" r:id="rId21"/>
    <p:sldId id="289" r:id="rId22"/>
    <p:sldId id="294" r:id="rId23"/>
    <p:sldId id="278" r:id="rId24"/>
    <p:sldId id="285" r:id="rId25"/>
    <p:sldId id="271" r:id="rId26"/>
    <p:sldId id="263" r:id="rId27"/>
    <p:sldId id="264" r:id="rId28"/>
    <p:sldId id="261" r:id="rId29"/>
    <p:sldId id="269" r:id="rId30"/>
    <p:sldId id="277" r:id="rId31"/>
    <p:sldId id="280" r:id="rId32"/>
    <p:sldId id="268" r:id="rId33"/>
    <p:sldId id="276" r:id="rId34"/>
    <p:sldId id="274" r:id="rId35"/>
    <p:sldId id="275"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5"/>
    <p:restoredTop sz="58269"/>
  </p:normalViewPr>
  <p:slideViewPr>
    <p:cSldViewPr snapToGrid="0" snapToObjects="1">
      <p:cViewPr varScale="1">
        <p:scale>
          <a:sx n="76" d="100"/>
          <a:sy n="76" d="100"/>
        </p:scale>
        <p:origin x="664"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a:t>
            </a:r>
            <a:r>
              <a:rPr lang="en-US" sz="1200" b="0" i="0" u="none" strike="noStrike" kern="1200" dirty="0">
                <a:solidFill>
                  <a:schemeClr val="tx1"/>
                </a:solidFill>
                <a:effectLst/>
                <a:latin typeface="+mn-lt"/>
                <a:ea typeface="+mn-ea"/>
                <a:cs typeface="+mn-cs"/>
              </a:rPr>
              <a:t>####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top to the bottom in the programmer’s packet-processing code as though there were no other packets in the system. We can also use atomic construct provided by the P4-16 to express this packet transaction and plan to support this in the future.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the program shown here</a:t>
            </a:r>
            <a:r>
              <a:rPr lang="zh-CN" altLang="en-US" dirty="0"/>
              <a:t> </a:t>
            </a:r>
            <a:r>
              <a:rPr lang="en-US" dirty="0"/>
              <a:t>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a:t>
            </a:r>
            <a:r>
              <a:rPr lang="en-US" b="1" dirty="0"/>
              <a:t>Each stage shares the same structure.</a:t>
            </a:r>
            <a:r>
              <a:rPr lang="en-US" dirty="0"/>
              <a:t> For instance, The compiler developer will use holes to specify what operation is carried out by ALUs , the value of the immediate operands to use, and which packet headers are used for an ALU. These are converted into a partial program representing the PISA simulator’s capabilities.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a:t>
            </a:r>
          </a:p>
          <a:p>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401862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2566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61092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021374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a:t>
            </a:r>
          </a:p>
          <a:p>
            <a:pPr rtl="0"/>
            <a:r>
              <a:rPr lang="en-US" sz="1200" b="0" i="0" u="none" strike="noStrike" kern="1200" dirty="0">
                <a:solidFill>
                  <a:schemeClr val="tx1"/>
                </a:solidFill>
                <a:effectLst/>
                <a:latin typeface="+mn-lt"/>
                <a:ea typeface="+mn-ea"/>
                <a:cs typeface="+mn-cs"/>
              </a:rPr>
              <a:t>%We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a:t>
            </a:r>
          </a:p>
          <a:p>
            <a:pPr rtl="0"/>
            <a:r>
              <a:rPr lang="en-US" sz="1200" b="0" i="0" u="none" strike="noStrike" kern="1200" dirty="0">
                <a:solidFill>
                  <a:schemeClr val="tx1"/>
                </a:solidFill>
                <a:effectLst/>
                <a:latin typeface="+mn-lt"/>
                <a:ea typeface="+mn-ea"/>
                <a:cs typeface="+mn-cs"/>
              </a:rPr>
              <a:t>%%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runs at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21</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24</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31</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33</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34</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35</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36</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For packet-processing substrates like switches, compilers must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algorithms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it to this 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 compiler heuristics are not intelligent enough to realize that these programs are actually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TODO: fuse slide 6 with slide 5</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it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11/13/19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11/13/19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11/13/19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0.tiff"/><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810931788"/>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1256721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14244446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5983816" y="3185591"/>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87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71189890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[ 11.29, 17.36]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[ 1365.09, 2508.60]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[ 7.93, 8.21 ]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[ 10.35, 10.9 ]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[ 45.97, 51.25 ]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[ 3475.88, 4587.41 ]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[ 8.16, 8.46 ]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[ 8.00, 10.91 </a:t>
                      </a:r>
                      <a:r>
                        <a:rPr lang="en-US"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6051545" y="3168649"/>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08FDE2-41B1-0745-B028-A290C787B075}"/>
              </a:ext>
            </a:extLst>
          </p:cNvPr>
          <p:cNvSpPr txBox="1"/>
          <p:nvPr/>
        </p:nvSpPr>
        <p:spPr>
          <a:xfrm>
            <a:off x="1089543" y="1417638"/>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67905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7/10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5763684"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67787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1028" name="Picture 4" descr="page1image48375760">
            <a:extLst>
              <a:ext uri="{FF2B5EF4-FFF2-40B4-BE49-F238E27FC236}">
                <a16:creationId xmlns:a16="http://schemas.microsoft.com/office/drawing/2014/main" id="{6EA51208-9C32-B949-A7DF-DDEF80205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740" y="1475315"/>
            <a:ext cx="52959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48238240">
            <a:extLst>
              <a:ext uri="{FF2B5EF4-FFF2-40B4-BE49-F238E27FC236}">
                <a16:creationId xmlns:a16="http://schemas.microsoft.com/office/drawing/2014/main" id="{DD9A3F0B-815C-864A-9779-44F2F144F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735" y="1767415"/>
            <a:ext cx="54483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8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 code generation for other programmable substrates (e.g., </a:t>
            </a:r>
            <a:r>
              <a:rPr lang="en-US" sz="3600" dirty="0" err="1"/>
              <a:t>SmartNICs</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585341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18058</TotalTime>
  <Words>7123</Words>
  <Application>Microsoft Macintosh PowerPoint</Application>
  <PresentationFormat>Widescreen</PresentationFormat>
  <Paragraphs>801</Paragraphs>
  <Slides>36</Slides>
  <Notes>35</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823</cp:revision>
  <dcterms:created xsi:type="dcterms:W3CDTF">2019-10-08T15:17:24Z</dcterms:created>
  <dcterms:modified xsi:type="dcterms:W3CDTF">2019-11-14T01:27:14Z</dcterms:modified>
</cp:coreProperties>
</file>